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39"/>
  </p:notesMasterIdLst>
  <p:handoutMasterIdLst>
    <p:handoutMasterId r:id="rId40"/>
  </p:handoutMasterIdLst>
  <p:sldIdLst>
    <p:sldId id="304" r:id="rId11"/>
    <p:sldId id="257" r:id="rId12"/>
    <p:sldId id="275" r:id="rId13"/>
    <p:sldId id="305" r:id="rId14"/>
    <p:sldId id="258" r:id="rId15"/>
    <p:sldId id="282" r:id="rId16"/>
    <p:sldId id="269" r:id="rId17"/>
    <p:sldId id="292" r:id="rId18"/>
    <p:sldId id="296" r:id="rId19"/>
    <p:sldId id="259" r:id="rId20"/>
    <p:sldId id="306" r:id="rId21"/>
    <p:sldId id="261" r:id="rId22"/>
    <p:sldId id="274" r:id="rId23"/>
    <p:sldId id="265" r:id="rId24"/>
    <p:sldId id="297" r:id="rId25"/>
    <p:sldId id="279" r:id="rId26"/>
    <p:sldId id="280" r:id="rId27"/>
    <p:sldId id="281" r:id="rId28"/>
    <p:sldId id="295" r:id="rId29"/>
    <p:sldId id="288" r:id="rId30"/>
    <p:sldId id="276" r:id="rId31"/>
    <p:sldId id="278" r:id="rId32"/>
    <p:sldId id="298" r:id="rId33"/>
    <p:sldId id="303" r:id="rId34"/>
    <p:sldId id="289" r:id="rId35"/>
    <p:sldId id="299" r:id="rId36"/>
    <p:sldId id="300" r:id="rId37"/>
    <p:sldId id="301" r:id="rId3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urter, Jamie" initials="CJ" lastIdx="1" clrIdx="0">
    <p:extLst>
      <p:ext uri="{19B8F6BF-5375-455C-9EA6-DF929625EA0E}">
        <p15:presenceInfo xmlns:p15="http://schemas.microsoft.com/office/powerpoint/2012/main" userId="S-1-5-21-2509641344-1052565914-3260824488-175004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09" autoAdjust="0"/>
    <p:restoredTop sz="94682"/>
  </p:normalViewPr>
  <p:slideViewPr>
    <p:cSldViewPr snapToGrid="0" snapToObjects="1">
      <p:cViewPr varScale="1">
        <p:scale>
          <a:sx n="153" d="100"/>
          <a:sy n="153" d="100"/>
        </p:scale>
        <p:origin x="176" y="21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20" Type="http://schemas.openxmlformats.org/officeDocument/2006/relationships/slide" Target="slides/slide10.xml"/><Relationship Id="rId4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11/21/19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Time Series 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744823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Content Placeholder 40">
            <a:extLst>
              <a:ext uri="{FF2B5EF4-FFF2-40B4-BE49-F238E27FC236}">
                <a16:creationId xmlns:a16="http://schemas.microsoft.com/office/drawing/2014/main" id="{392D14DB-3645-9848-91FA-FBFD4F2C0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0368" y="2627638"/>
            <a:ext cx="4432300" cy="3683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DataFrame datetime Manipulation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A470A3A-B639-A949-8B76-0B8FE70766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Analyzing Time Series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2067152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A003DB2-DB17-1140-9845-6B0FB52FB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series of data points indexed in time order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Normally with equal intervals between indexes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Examples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Daily Dow Jones Index Close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Hourly Weather Data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 Series Data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39278A-A989-ED44-A655-99E363E30D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– Beijing Environment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CF6886-0E16-0C49-9D44-3BF820D716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5E3A2C2-F1A4-A84B-9EF5-DDB530948D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3801902"/>
              </p:ext>
            </p:extLst>
          </p:nvPr>
        </p:nvGraphicFramePr>
        <p:xfrm>
          <a:off x="456410" y="1383117"/>
          <a:ext cx="809942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7061">
                  <a:extLst>
                    <a:ext uri="{9D8B030D-6E8A-4147-A177-3AD203B41FA5}">
                      <a16:colId xmlns:a16="http://schemas.microsoft.com/office/drawing/2014/main" val="3557272274"/>
                    </a:ext>
                  </a:extLst>
                </a:gridCol>
                <a:gridCol w="1157061">
                  <a:extLst>
                    <a:ext uri="{9D8B030D-6E8A-4147-A177-3AD203B41FA5}">
                      <a16:colId xmlns:a16="http://schemas.microsoft.com/office/drawing/2014/main" val="1488737208"/>
                    </a:ext>
                  </a:extLst>
                </a:gridCol>
                <a:gridCol w="1157061">
                  <a:extLst>
                    <a:ext uri="{9D8B030D-6E8A-4147-A177-3AD203B41FA5}">
                      <a16:colId xmlns:a16="http://schemas.microsoft.com/office/drawing/2014/main" val="129454150"/>
                    </a:ext>
                  </a:extLst>
                </a:gridCol>
                <a:gridCol w="1157061">
                  <a:extLst>
                    <a:ext uri="{9D8B030D-6E8A-4147-A177-3AD203B41FA5}">
                      <a16:colId xmlns:a16="http://schemas.microsoft.com/office/drawing/2014/main" val="1604619873"/>
                    </a:ext>
                  </a:extLst>
                </a:gridCol>
                <a:gridCol w="1157061">
                  <a:extLst>
                    <a:ext uri="{9D8B030D-6E8A-4147-A177-3AD203B41FA5}">
                      <a16:colId xmlns:a16="http://schemas.microsoft.com/office/drawing/2014/main" val="1643232114"/>
                    </a:ext>
                  </a:extLst>
                </a:gridCol>
                <a:gridCol w="1157061">
                  <a:extLst>
                    <a:ext uri="{9D8B030D-6E8A-4147-A177-3AD203B41FA5}">
                      <a16:colId xmlns:a16="http://schemas.microsoft.com/office/drawing/2014/main" val="2765487317"/>
                    </a:ext>
                  </a:extLst>
                </a:gridCol>
                <a:gridCol w="1157061">
                  <a:extLst>
                    <a:ext uri="{9D8B030D-6E8A-4147-A177-3AD203B41FA5}">
                      <a16:colId xmlns:a16="http://schemas.microsoft.com/office/drawing/2014/main" val="28608583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hour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pm2.5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TEMP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434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8910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-11.0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43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13486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37.0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24.0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227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4183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109.0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296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28966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89.0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083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25107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2012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1709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4739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8E9B07-527C-AB46-8694-E0FB4895D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Time Index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583463-8A6D-044D-B079-EEEDBB4A16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0674170-EB07-8343-92FE-574ACE181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380" y="955875"/>
            <a:ext cx="7755145" cy="97889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D0F6AE6-39D3-EF4C-BAF1-1717AD0DD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003" y="2063343"/>
            <a:ext cx="65659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5A20441-8237-AE4B-BD0C-BDAD97C5E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Time Index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8007D2E-5B13-C143-BA14-933398AC73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595667-C632-A34F-A41D-C2115F32B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018" y="1498081"/>
            <a:ext cx="29210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258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Content Placeholder 30">
            <a:extLst>
              <a:ext uri="{FF2B5EF4-FFF2-40B4-BE49-F238E27FC236}">
                <a16:creationId xmlns:a16="http://schemas.microsoft.com/office/drawing/2014/main" id="{B183D2DA-BE82-7449-812F-E6D389AD29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6412" y="2583368"/>
            <a:ext cx="8099425" cy="38333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Missing Values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915B826-698A-9446-B9C4-4C206F57B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985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60B98527-260D-6F42-B2D2-E32320F3A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6668" y="1790069"/>
            <a:ext cx="5219700" cy="20447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Time Series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5BB76D-189E-F449-BB60-0E718C2A52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769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25">
            <a:extLst>
              <a:ext uri="{FF2B5EF4-FFF2-40B4-BE49-F238E27FC236}">
                <a16:creationId xmlns:a16="http://schemas.microsoft.com/office/drawing/2014/main" id="{203A1624-57E7-594B-AF37-736087F789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363" y="776288"/>
            <a:ext cx="7552309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Time Series Data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6B104BB-2E9D-6840-B371-F1946405FB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492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B1F5015-EDDF-EC42-A828-A2871092F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8718" y="2047598"/>
            <a:ext cx="5435600" cy="12954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Data Slicing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C9A3C6-138D-314A-94FF-F8033F7AA5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957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F757DA0-B202-554D-B09B-1FE2AE9BA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Working with dates and times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Analyzing time series data</a:t>
            </a: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Time Series Data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3BD2C3-E769-ED44-AAD2-8997AF9E5A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95D1F4E-FCF3-374E-A1F1-E96DB97C1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5762" y="2266156"/>
            <a:ext cx="3162300" cy="10922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Statistics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B10A19-A445-C841-A817-FD63CB9DD5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60CE8A9-089C-C24A-A022-A10341CB0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597" y="1065816"/>
            <a:ext cx="6283842" cy="349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650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Content Placeholder 26">
            <a:extLst>
              <a:ext uri="{FF2B5EF4-FFF2-40B4-BE49-F238E27FC236}">
                <a16:creationId xmlns:a16="http://schemas.microsoft.com/office/drawing/2014/main" id="{DFBAED35-ADD0-3C43-9DD8-AF5A667EF7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272" y="776451"/>
            <a:ext cx="7672492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Death Cross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5FA011-4C48-1B42-B975-072ADE7493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69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D7BB15-5E4C-8B43-8609-6CD5CAC11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B</a:t>
            </a:r>
            <a:r>
              <a:rPr lang="en-US" sz="1800" dirty="0"/>
              <a:t>:      business day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D</a:t>
            </a:r>
            <a:r>
              <a:rPr lang="en-US" sz="1800" dirty="0"/>
              <a:t>:      calendar day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W</a:t>
            </a:r>
            <a:r>
              <a:rPr lang="en-US" sz="1800" dirty="0"/>
              <a:t>:     weekly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M</a:t>
            </a:r>
            <a:r>
              <a:rPr lang="en-US" sz="1800" dirty="0"/>
              <a:t>:     month end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BM</a:t>
            </a:r>
            <a:r>
              <a:rPr lang="en-US" sz="1800" dirty="0"/>
              <a:t>:   business month end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MS</a:t>
            </a:r>
            <a:r>
              <a:rPr lang="en-US" sz="1800" dirty="0"/>
              <a:t>:   month start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BMS</a:t>
            </a:r>
            <a:r>
              <a:rPr lang="en-US" sz="1800" dirty="0"/>
              <a:t>: business month start frequency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26C70C3-597A-BD4A-8475-BE4A0847FA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6083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41277D5-6B3E-224E-9BBE-69D9CACA0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D6E6CD-C206-F94C-B57E-4D0917A2D4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85492A-B928-1948-95D2-4B321DB8B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168" y="1477339"/>
            <a:ext cx="4076700" cy="45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93AD7B-783E-994A-9BC3-006B9BA4E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8318" y="2519474"/>
            <a:ext cx="42164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7002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89FF88E-4A85-394B-904C-B245ABB24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010EA5-23C3-2E44-942D-1CDDC3DB82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540FEA-4975-4A43-9CEB-6FEB3653F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141" y="1063571"/>
            <a:ext cx="7038753" cy="34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615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23EC32-0952-8746-A53A-79F62C1B9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Level</a:t>
            </a:r>
            <a:r>
              <a:rPr lang="en-US" sz="2400" dirty="0"/>
              <a:t>: The average value in the series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Trend</a:t>
            </a:r>
            <a:r>
              <a:rPr lang="en-US" sz="2400" dirty="0"/>
              <a:t>: The underlying trend in the series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Seasonality</a:t>
            </a:r>
            <a:r>
              <a:rPr lang="en-US" sz="2400" dirty="0"/>
              <a:t>: The repeating short-term cycle in the series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Noise</a:t>
            </a:r>
            <a:r>
              <a:rPr lang="en-US" sz="2400" dirty="0"/>
              <a:t>: The random variation in the series, a.k.a. residual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4813F9-20EA-EE43-B3BC-31E93BEFE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Seasonal Decomposition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A0DC57-729F-2440-A51A-FE4555A016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287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3D6834C-1C87-1E4C-A47E-937063F53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4813F9-20EA-EE43-B3BC-31E93BEFE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Seasonal Decomposition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B6E17D-C9D9-6446-8B92-6C176BE27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F6522F-4E36-524E-87E7-FAB655959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968" y="1999619"/>
            <a:ext cx="62611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79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6E104C4-9F3F-634E-98A3-7FEBA9DBE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4813F9-20EA-EE43-B3BC-31E93BEFE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Seasonal Decomposition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B858A8B-E5ED-3944-B9C3-873C0886B7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D9F05A-5EC4-E84F-94B2-6352757268F3}"/>
              </a:ext>
            </a:extLst>
          </p:cNvPr>
          <p:cNvSpPr txBox="1"/>
          <p:nvPr/>
        </p:nvSpPr>
        <p:spPr>
          <a:xfrm>
            <a:off x="574158" y="1190846"/>
            <a:ext cx="7777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Trend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2CA336-4EDB-294F-9A15-F15965042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829" y="913161"/>
            <a:ext cx="6847367" cy="379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0823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64B8F4A-C8EA-7847-BB0F-C3B9CA525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4813F9-20EA-EE43-B3BC-31E93BEFE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Seasonal Decomposition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E464AC7-D2C1-BC43-AD7C-4E9257064D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D9F05A-5EC4-E84F-94B2-6352757268F3}"/>
              </a:ext>
            </a:extLst>
          </p:cNvPr>
          <p:cNvSpPr txBox="1"/>
          <p:nvPr/>
        </p:nvSpPr>
        <p:spPr>
          <a:xfrm>
            <a:off x="457200" y="1190846"/>
            <a:ext cx="1369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Seasonality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20C892-BFC0-F847-8D9F-01864889A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487" y="960658"/>
            <a:ext cx="6645349" cy="370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01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Working with Dates and Times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2336103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F757DA0-B202-554D-B09B-1FE2AE9BA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Time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datetime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datetime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timedelta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 Time Related Modules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71369E-DAFA-B745-BCBF-62C5980528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754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50A6F-2400-4748-9966-054C4E971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Epoch: 1/1/1970(UTC)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timestamp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Module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06A32D-BB63-2042-BC8E-4F60F8739E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D75ECE-E8C2-FE4E-873A-FC11E321D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668" y="2314398"/>
            <a:ext cx="24257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datetime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382523-ADFA-CA4D-9B9F-559BD757DD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AF13B56-EA81-F44F-84E5-F4FE28F3F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281" y="1087180"/>
            <a:ext cx="5278474" cy="345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53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datetime Format</a:t>
            </a:r>
            <a:br>
              <a:rPr lang="en-US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773D0C5-72CA-774F-AFE7-C4398BED39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4E7E25F-6AD5-5841-B110-E6E26BC8C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%m</a:t>
            </a:r>
            <a:r>
              <a:rPr lang="en-US" sz="1800" dirty="0"/>
              <a:t>: Month as a zero-padded number, i.e. “09”</a:t>
            </a:r>
          </a:p>
          <a:p>
            <a:r>
              <a:rPr lang="en-US" sz="1800" b="1" dirty="0"/>
              <a:t>%d</a:t>
            </a:r>
            <a:r>
              <a:rPr lang="en-US" sz="1800" dirty="0"/>
              <a:t>: Day of the month as a zero-padded number, i.e. “30”</a:t>
            </a:r>
          </a:p>
          <a:p>
            <a:r>
              <a:rPr lang="en-US" sz="1800" b="1" dirty="0"/>
              <a:t>%Y</a:t>
            </a:r>
            <a:r>
              <a:rPr lang="en-US" sz="1800" dirty="0"/>
              <a:t>: Year with century as a number, i.e. ”2019”</a:t>
            </a:r>
          </a:p>
          <a:p>
            <a:r>
              <a:rPr lang="en-US" sz="1800" b="1" dirty="0"/>
              <a:t>%b</a:t>
            </a:r>
            <a:r>
              <a:rPr lang="en-US" sz="1800" dirty="0"/>
              <a:t>: Month as locale’s abbreviated name, i.e. “Sep”</a:t>
            </a:r>
          </a:p>
          <a:p>
            <a:r>
              <a:rPr lang="en-US" sz="1800" b="1" dirty="0"/>
              <a:t>%H</a:t>
            </a:r>
            <a:r>
              <a:rPr lang="en-US" sz="1800" dirty="0"/>
              <a:t>: Hour (24-hour clock), i.e. “23”</a:t>
            </a:r>
          </a:p>
          <a:p>
            <a:r>
              <a:rPr lang="en-US" sz="1800" b="1" dirty="0"/>
              <a:t>%M</a:t>
            </a:r>
            <a:r>
              <a:rPr lang="en-US" sz="1800" dirty="0"/>
              <a:t>: Minute as a zero-padded number, i.e. “59”</a:t>
            </a:r>
          </a:p>
          <a:p>
            <a:r>
              <a:rPr lang="en-US" sz="1800" b="1" dirty="0"/>
              <a:t>%S</a:t>
            </a:r>
            <a:r>
              <a:rPr lang="en-US" sz="1800" dirty="0"/>
              <a:t>: Second as a zero-padded number, i.e. “59”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91646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E524364-56F4-B047-A236-53F3999958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7918" y="1434469"/>
            <a:ext cx="5537200" cy="27559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datetime to String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142417-64EC-E44A-8603-DCBE78328D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85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3FA5DB-8DDC-A04B-8D6F-3BB7FC5467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6018" y="2145669"/>
            <a:ext cx="5461000" cy="13335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to datetime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EDB271-9F5F-DF45-86EA-E8CDD01D5C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187862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8801</TotalTime>
  <Words>364</Words>
  <Application>Microsoft Macintosh PowerPoint</Application>
  <PresentationFormat>On-screen Show (16:9)</PresentationFormat>
  <Paragraphs>106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Introduction to Time Series  Data</vt:lpstr>
      <vt:lpstr>Time Series Data     </vt:lpstr>
      <vt:lpstr>Working with Dates and Times</vt:lpstr>
      <vt:lpstr>Date Time Related Modules</vt:lpstr>
      <vt:lpstr>Time Module</vt:lpstr>
      <vt:lpstr>datetime</vt:lpstr>
      <vt:lpstr>datetime Format </vt:lpstr>
      <vt:lpstr>datetime to String </vt:lpstr>
      <vt:lpstr>String to datetime</vt:lpstr>
      <vt:lpstr>DataFrame datetime Manipulation</vt:lpstr>
      <vt:lpstr>Analyzing Time Series Data</vt:lpstr>
      <vt:lpstr>Time Series Data</vt:lpstr>
      <vt:lpstr>Data – Beijing Environment</vt:lpstr>
      <vt:lpstr>Create Time Index</vt:lpstr>
      <vt:lpstr>Create Time Index</vt:lpstr>
      <vt:lpstr>Handling Missing Values</vt:lpstr>
      <vt:lpstr>Plot Time Series Data</vt:lpstr>
      <vt:lpstr>Plot Time Series Data</vt:lpstr>
      <vt:lpstr>Time Series Data Slicing</vt:lpstr>
      <vt:lpstr>Rolling Statistics</vt:lpstr>
      <vt:lpstr>Death Cross</vt:lpstr>
      <vt:lpstr>Resampling</vt:lpstr>
      <vt:lpstr>Resampling</vt:lpstr>
      <vt:lpstr>Resampling</vt:lpstr>
      <vt:lpstr>Seasonal Decomposition</vt:lpstr>
      <vt:lpstr>Seasonal Decomposition</vt:lpstr>
      <vt:lpstr>Seasonal Decomposition</vt:lpstr>
      <vt:lpstr>Seasonal Decomposition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Li, Cheng</cp:lastModifiedBy>
  <cp:revision>57</cp:revision>
  <dcterms:created xsi:type="dcterms:W3CDTF">2019-10-12T20:28:15Z</dcterms:created>
  <dcterms:modified xsi:type="dcterms:W3CDTF">2019-11-21T17:25:49Z</dcterms:modified>
</cp:coreProperties>
</file>

<file path=docProps/thumbnail.jpeg>
</file>